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69" r:id="rId14"/>
    <p:sldId id="268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74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39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29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244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756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204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12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911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234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1247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658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688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744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195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07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053EE-E2C7-4C1C-92A8-4BE92F6F3229}" type="datetimeFigureOut">
              <a:rPr lang="ru-RU" smtClean="0"/>
              <a:t>ср 16.10.24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01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jp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jp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.pn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3.jp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jp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jp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49.pn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52.jpg"/><Relationship Id="rId5" Type="http://schemas.openxmlformats.org/officeDocument/2006/relationships/image" Target="../media/image51.png"/><Relationship Id="rId4" Type="http://schemas.openxmlformats.org/officeDocument/2006/relationships/image" Target="../media/image50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7.jp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56.jpg"/><Relationship Id="rId11" Type="http://schemas.openxmlformats.org/officeDocument/2006/relationships/image" Target="../media/image3.png"/><Relationship Id="rId5" Type="http://schemas.openxmlformats.org/officeDocument/2006/relationships/image" Target="../media/image55.jpg"/><Relationship Id="rId10" Type="http://schemas.openxmlformats.org/officeDocument/2006/relationships/image" Target="../media/image60.jpg"/><Relationship Id="rId4" Type="http://schemas.openxmlformats.org/officeDocument/2006/relationships/image" Target="../media/image54.jpeg"/><Relationship Id="rId9" Type="http://schemas.openxmlformats.org/officeDocument/2006/relationships/image" Target="../media/image5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907" y="1785146"/>
            <a:ext cx="10394256" cy="13388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70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технологии в дошкольном образовательном учреждении </a:t>
            </a:r>
            <a:br>
              <a:rPr lang="ru-RU" sz="270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введения </a:t>
            </a:r>
            <a:br>
              <a:rPr lang="ru-RU" sz="270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образовательной программы дошкольного </a:t>
            </a:r>
            <a:r>
              <a:rPr lang="ru-RU" sz="2700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sz="2700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70926" y="253261"/>
            <a:ext cx="7236219" cy="22775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№117 </a:t>
            </a:r>
            <a:r>
              <a:rPr lang="ru-RU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</a:t>
            </a:r>
            <a:r>
              <a:rPr lang="ru-RU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Волгограда»</a:t>
            </a:r>
            <a:r>
              <a:rPr lang="ru-RU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6745" y="131321"/>
            <a:ext cx="90425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семинар</a:t>
            </a:r>
          </a:p>
          <a:p>
            <a:pPr algn="ctr"/>
            <a:r>
              <a:rPr lang="ru-RU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современных игровых технологий </a:t>
            </a:r>
            <a:r>
              <a:rPr lang="ru-RU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реализации ФОП ДО, </a:t>
            </a:r>
            <a:br>
              <a:rPr lang="ru-RU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средство познавательного развития детей </a:t>
            </a:r>
            <a:r>
              <a:rPr lang="ru-RU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</a:t>
            </a:r>
            <a:r>
              <a:rPr lang="ru-RU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endParaRPr lang="ru-RU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437124" y="3123974"/>
            <a:ext cx="58809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Старшие воспитатели МОУ Детского сада № 117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058066" y="6273018"/>
            <a:ext cx="44265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Малаханова</a:t>
            </a: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Александра Борисовна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097569" y="6273018"/>
            <a:ext cx="35717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Слепова</a:t>
            </a: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Алексеевна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099" y="3507731"/>
            <a:ext cx="1921560" cy="27632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628" y="3507731"/>
            <a:ext cx="2539471" cy="28547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7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70"/>
    </mc:Choice>
    <mc:Fallback xmlns="">
      <p:transition spd="slow" advTm="27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78" y="161673"/>
            <a:ext cx="1013290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i="1" dirty="0" smtClean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Без игры нет, и не может быть полноценного умственного развития.</a:t>
            </a:r>
          </a:p>
          <a:p>
            <a:pPr algn="ctr"/>
            <a:endParaRPr lang="ru-RU" sz="800" i="1" dirty="0">
              <a:ln w="0"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r>
              <a:rPr lang="ru-RU" sz="2000" i="1" dirty="0" smtClean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«</a:t>
            </a:r>
            <a:r>
              <a:rPr lang="ru-RU" sz="2000" i="1" dirty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Игра – это огромное светлое окно, через которое в духовный мир ребенка </a:t>
            </a:r>
            <a:endParaRPr lang="ru-RU" sz="2000" i="1" dirty="0" smtClean="0">
              <a:ln w="0"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r>
              <a:rPr lang="ru-RU" sz="2000" i="1" dirty="0" smtClean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вливается </a:t>
            </a:r>
            <a:r>
              <a:rPr lang="ru-RU" sz="2000" i="1" dirty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живительный поток представлений, понятий.  </a:t>
            </a:r>
            <a:br>
              <a:rPr lang="ru-RU" sz="2000" i="1" dirty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</a:br>
            <a:r>
              <a:rPr lang="ru-RU" sz="2000" i="1" dirty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Игра – это искра, зажигающая огонек пытливости и любознательности</a:t>
            </a:r>
            <a:r>
              <a:rPr lang="ru-RU" sz="2000" i="1" dirty="0" smtClean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».</a:t>
            </a:r>
          </a:p>
          <a:p>
            <a:pPr algn="r"/>
            <a:r>
              <a:rPr lang="ru-RU" sz="2000" i="1" dirty="0" smtClean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В</a:t>
            </a:r>
            <a:r>
              <a:rPr lang="ru-RU" sz="2000" i="1" dirty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. А. Сухомлинский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7488" y="1792889"/>
            <a:ext cx="10284031" cy="49859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единых для Российской Федерации содержания ДО и планируемых результатов освоения образовательной программы ДО;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детей (в соответствии с возрастными особенностями) к базовым ценностям российского народа - жизнь, достоинство, права и свободы человека, патриотизм, гражданственность,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 создание условий для формирования ценностного отношения к окружающему миру, становления опыта действий и поступков на основе осмысления ценностей;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(структурирование) содержания образовательной деятельности на основе учета возрастных и индивидуальных особенностей развития;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равного доступа к образованию для всех детей дошкольного возраста с учетом разнообразия образовательных потребностей и индивидуальных возможностей;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укрепление физического и психического здоровья детей, в том числе их эмоционального благополучия;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физических, личностных, нравственных качеств и основ патриотизма, интеллектуальных и художественно-творческих способностей ребенка, его инициативности, самостоятельности и ответственности;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психолого-педагогической поддержки семьи и повышение компетентности родителей (законных представителей) в вопросах воспитания, обучения и развития, охраны и укрепления здоровья детей, обеспечения их безопасности;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детьми на этапе завершения ДО уровня развития, необходимого и достаточного для успешного освоения ими образовательных программ начального общего образования.</a:t>
            </a:r>
          </a:p>
        </p:txBody>
      </p:sp>
      <p:pic>
        <p:nvPicPr>
          <p:cNvPr id="20" name="Звук 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3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273"/>
    </mc:Choice>
    <mc:Fallback xmlns="">
      <p:transition spd="slow" advTm="180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50299" y="0"/>
            <a:ext cx="10972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дошкольной организации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ради развития каждого её воспитанника</a:t>
            </a:r>
            <a:endParaRPr lang="ru-RU" altLang="ru-RU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75" y="993052"/>
            <a:ext cx="4271717" cy="3203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699" y="1062063"/>
            <a:ext cx="4642861" cy="24873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69" y="4235785"/>
            <a:ext cx="4800831" cy="2544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04" y="3310456"/>
            <a:ext cx="4637995" cy="3478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Звук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4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60"/>
    </mc:Choice>
    <mc:Fallback xmlns="">
      <p:transition spd="slow" advTm="296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133" y="161193"/>
            <a:ext cx="9706382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n w="66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Педагогические </a:t>
            </a:r>
            <a:r>
              <a:rPr lang="ru-RU" sz="4000" b="1" dirty="0">
                <a:ln w="66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технологии, реализуемые в МОУ Детском саду № 117: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04446" y="1812193"/>
            <a:ext cx="11465169" cy="491880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3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143000" indent="-1143000">
              <a:buFont typeface="Wingdings" panose="05000000000000000000" pitchFamily="2" charset="2"/>
              <a:buChar char="Ø"/>
            </a:pPr>
            <a:r>
              <a:rPr lang="ru-RU" sz="102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</a:t>
            </a:r>
            <a:r>
              <a:rPr lang="ru-RU" sz="10200" b="1" dirty="0" err="1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Нейро-квест</a:t>
            </a:r>
            <a:r>
              <a:rPr lang="ru-RU" sz="102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»</a:t>
            </a:r>
          </a:p>
          <a:p>
            <a:pPr marL="1143000" indent="-1143000">
              <a:buFont typeface="Wingdings" panose="05000000000000000000" pitchFamily="2" charset="2"/>
              <a:buChar char="Ø"/>
            </a:pPr>
            <a:endParaRPr lang="ru-RU" sz="10200" b="1" dirty="0" smtClean="0">
              <a:ln w="95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Dubai Medium" panose="020B0603030403030204" pitchFamily="34" charset="-78"/>
            </a:endParaRP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ru-RU" sz="102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«Многосерийное путешествие в страну Логика»</a:t>
            </a:r>
          </a:p>
          <a:p>
            <a:pPr marL="1143000" indent="-1143000">
              <a:buFont typeface="Wingdings" panose="05000000000000000000" pitchFamily="2" charset="2"/>
              <a:buChar char="Ø"/>
            </a:pPr>
            <a:endParaRPr lang="ru-RU" sz="10200" b="1" dirty="0">
              <a:ln w="95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Dubai Medium" panose="020B0603030403030204" pitchFamily="34" charset="-78"/>
            </a:endParaRP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ru-RU" sz="102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</a:t>
            </a:r>
            <a:r>
              <a:rPr lang="ru-RU" sz="10200" b="1" dirty="0" err="1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Ковролинография</a:t>
            </a:r>
            <a:r>
              <a:rPr lang="ru-RU" sz="102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»</a:t>
            </a:r>
          </a:p>
          <a:p>
            <a:pPr marL="1143000" indent="-1143000">
              <a:buFont typeface="Wingdings" panose="05000000000000000000" pitchFamily="2" charset="2"/>
              <a:buChar char="Ø"/>
            </a:pPr>
            <a:endParaRPr lang="ru-RU" sz="10200" b="1" dirty="0" smtClean="0">
              <a:ln w="95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Dubai Medium" panose="020B0603030403030204" pitchFamily="34" charset="-78"/>
            </a:endParaRP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ru-RU" sz="102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«Деловая игра»</a:t>
            </a:r>
          </a:p>
          <a:p>
            <a:pPr marL="1143000" indent="-1143000">
              <a:buFont typeface="Wingdings" panose="05000000000000000000" pitchFamily="2" charset="2"/>
              <a:buChar char="Ø"/>
            </a:pPr>
            <a:endParaRPr lang="ru-RU" sz="10200" b="1" dirty="0" smtClean="0">
              <a:ln w="95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Dubai Medium" panose="020B0603030403030204" pitchFamily="34" charset="-78"/>
            </a:endParaRP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ru-RU" sz="102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</a:t>
            </a:r>
            <a:r>
              <a:rPr lang="ru-RU" sz="10200" b="1" dirty="0" err="1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Валеологические</a:t>
            </a:r>
            <a:r>
              <a:rPr lang="ru-RU" sz="102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 игры «Познаю себя»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/>
            </a:r>
            <a:b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4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66"/>
    </mc:Choice>
    <mc:Fallback xmlns="">
      <p:transition spd="slow" advTm="30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265" y="255917"/>
            <a:ext cx="9260902" cy="1320800"/>
          </a:xfrm>
        </p:spPr>
        <p:txBody>
          <a:bodyPr>
            <a:normAutofit/>
          </a:bodyPr>
          <a:lstStyle/>
          <a:p>
            <a:pPr algn="just"/>
            <a:r>
              <a:rPr lang="ru-RU" sz="2000" b="1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Цель игровой технологии </a:t>
            </a:r>
            <a:r>
              <a:rPr lang="ru-RU" sz="1800" b="1" i="1" dirty="0"/>
              <a:t>– не менять ребёнка и не переделывать его, </a:t>
            </a:r>
            <a:r>
              <a:rPr lang="ru-RU" sz="1800" b="1" i="1" dirty="0" smtClean="0"/>
              <a:t/>
            </a:r>
            <a:br>
              <a:rPr lang="ru-RU" sz="1800" b="1" i="1" dirty="0" smtClean="0"/>
            </a:br>
            <a:r>
              <a:rPr lang="ru-RU" sz="1800" b="1" i="1" dirty="0" smtClean="0"/>
              <a:t>не </a:t>
            </a:r>
            <a:r>
              <a:rPr lang="ru-RU" sz="1800" b="1" i="1" dirty="0"/>
              <a:t>учить его каким-то специальным поведенческим навыкам, </a:t>
            </a:r>
            <a:r>
              <a:rPr lang="ru-RU" sz="1800" b="1" i="1" dirty="0" smtClean="0"/>
              <a:t/>
            </a:r>
            <a:br>
              <a:rPr lang="ru-RU" sz="1800" b="1" i="1" dirty="0" smtClean="0"/>
            </a:br>
            <a:r>
              <a:rPr lang="ru-RU" sz="1800" b="1" i="1" dirty="0" smtClean="0"/>
              <a:t>а </a:t>
            </a:r>
            <a:r>
              <a:rPr lang="ru-RU" sz="1800" b="1" i="1" dirty="0"/>
              <a:t>дать возможность «прожить» в игре волнующие его ситуации </a:t>
            </a:r>
            <a:r>
              <a:rPr lang="ru-RU" sz="1800" b="1" i="1" dirty="0" smtClean="0"/>
              <a:t/>
            </a:r>
            <a:br>
              <a:rPr lang="ru-RU" sz="1800" b="1" i="1" dirty="0" smtClean="0"/>
            </a:br>
            <a:r>
              <a:rPr lang="ru-RU" sz="1800" b="1" i="1" dirty="0" smtClean="0"/>
              <a:t>при </a:t>
            </a:r>
            <a:r>
              <a:rPr lang="ru-RU" sz="1800" b="1" i="1" dirty="0"/>
              <a:t>полном внимании и сопереживании взрослого.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47" y="1518490"/>
            <a:ext cx="3496572" cy="2622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601" y="1518490"/>
            <a:ext cx="3482913" cy="2622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83" y="4254979"/>
            <a:ext cx="3470694" cy="2603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184" y="1839714"/>
            <a:ext cx="3188710" cy="4251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601" y="4254979"/>
            <a:ext cx="3956914" cy="25238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Звук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7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72"/>
    </mc:Choice>
    <mc:Fallback xmlns="">
      <p:transition spd="slow" advTm="86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21440" y="123645"/>
            <a:ext cx="8573058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44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</a:t>
            </a:r>
            <a:r>
              <a:rPr lang="ru-RU" sz="14400" b="1" dirty="0" err="1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Ковролинография</a:t>
            </a:r>
            <a:r>
              <a:rPr lang="ru-RU" sz="144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»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6950" y="690112"/>
            <a:ext cx="8389028" cy="23032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Обучающие игровые пособия </a:t>
            </a:r>
            <a:r>
              <a:rPr lang="ru-RU" sz="22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должны: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b="1" i="1" dirty="0" smtClean="0"/>
              <a:t>Привлекать детское внимание.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b="1" i="1" dirty="0" smtClean="0"/>
              <a:t>Иметь обучающий функционал.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b="1" i="1" dirty="0" smtClean="0"/>
              <a:t>Быть многофункциональным.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b="1" i="1" dirty="0" smtClean="0"/>
              <a:t> Обеспечивать возможность производить многократные манипуляции.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b="1" i="1" dirty="0" smtClean="0"/>
              <a:t>Быть прочными, сохранять товарный вид долгое время. </a:t>
            </a:r>
            <a:endParaRPr lang="ru-RU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821" y="2993365"/>
            <a:ext cx="3133725" cy="3314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89" y="3321168"/>
            <a:ext cx="3928613" cy="26164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0665" y="3206154"/>
            <a:ext cx="3981127" cy="28464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Звук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54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55"/>
    </mc:Choice>
    <mc:Fallback xmlns="">
      <p:transition spd="slow" advTm="27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21440" y="123645"/>
            <a:ext cx="8573058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44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</a:t>
            </a:r>
            <a:r>
              <a:rPr lang="ru-RU" sz="14400" b="1" dirty="0" err="1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Ковролинография</a:t>
            </a:r>
            <a:r>
              <a:rPr lang="ru-RU" sz="144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»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6950" y="690112"/>
            <a:ext cx="8389028" cy="153550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sz="2200" b="1" dirty="0" smtClean="0">
                <a:solidFill>
                  <a:srgbClr val="90C226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При организации </a:t>
            </a:r>
            <a:r>
              <a:rPr lang="ru-RU" sz="2200" b="1" dirty="0">
                <a:solidFill>
                  <a:srgbClr val="90C226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непосредственно образовательной деятельности и в свободное от занятий время, и даже при организации режимных моментов в качестве наглядности или </a:t>
            </a:r>
            <a:r>
              <a:rPr lang="ru-RU" sz="2200" b="1" dirty="0" smtClean="0">
                <a:solidFill>
                  <a:srgbClr val="90C226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тренажера.</a:t>
            </a:r>
            <a:endParaRPr lang="ru-RU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711" y="1870586"/>
            <a:ext cx="3604179" cy="48055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765" y="276501"/>
            <a:ext cx="2391128" cy="31881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765" y="3634781"/>
            <a:ext cx="2349415" cy="31325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1" r="16036" b="6573"/>
          <a:stretch/>
        </p:blipFill>
        <p:spPr>
          <a:xfrm>
            <a:off x="717634" y="2396663"/>
            <a:ext cx="4093830" cy="37534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Звук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5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55"/>
    </mc:Choice>
    <mc:Fallback xmlns="">
      <p:transition spd="slow" advTm="599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901" y="123645"/>
            <a:ext cx="11852499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08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«Цикл </a:t>
            </a:r>
            <a:r>
              <a:rPr lang="ru-RU" sz="10800" b="1" dirty="0" err="1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валеологических</a:t>
            </a:r>
            <a:r>
              <a:rPr lang="ru-RU" sz="108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 игр «Познаю себя» в рамках функционирования научно-познавательного клуба «Все обо </a:t>
            </a:r>
            <a:r>
              <a:rPr lang="ru-RU" sz="108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всем»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62306" y="951901"/>
            <a:ext cx="8406280" cy="186031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3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Различные жизненные ситуации</a:t>
            </a:r>
            <a:r>
              <a:rPr lang="ru-RU" sz="23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:</a:t>
            </a:r>
            <a:endParaRPr lang="ru-RU" sz="2300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i="1" dirty="0" smtClean="0"/>
              <a:t>Как </a:t>
            </a:r>
            <a:r>
              <a:rPr lang="ru-RU" sz="1800" b="1" i="1" dirty="0"/>
              <a:t>приготовить </a:t>
            </a:r>
            <a:r>
              <a:rPr lang="ru-RU" sz="1800" b="1" i="1" dirty="0" smtClean="0"/>
              <a:t>бутерброд.</a:t>
            </a:r>
            <a:endParaRPr lang="ru-RU" sz="1800" b="1" i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i="1" dirty="0" smtClean="0"/>
              <a:t>Как правильно </a:t>
            </a:r>
            <a:r>
              <a:rPr lang="ru-RU" sz="1800" b="1" i="1" dirty="0"/>
              <a:t>умываться и чистить </a:t>
            </a:r>
            <a:r>
              <a:rPr lang="ru-RU" sz="1800" b="1" i="1" dirty="0" smtClean="0"/>
              <a:t>зубы.</a:t>
            </a:r>
            <a:endParaRPr lang="ru-RU" sz="1800" b="1" i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i="1" dirty="0" smtClean="0"/>
              <a:t>Как </a:t>
            </a:r>
            <a:r>
              <a:rPr lang="ru-RU" sz="1800" b="1" i="1" dirty="0"/>
              <a:t>убирать </a:t>
            </a:r>
            <a:r>
              <a:rPr lang="ru-RU" sz="1800" b="1" i="1" dirty="0" smtClean="0"/>
              <a:t>игрушки.</a:t>
            </a:r>
            <a:endParaRPr lang="ru-RU" sz="1800" b="1" i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i="1" dirty="0" smtClean="0"/>
              <a:t>Как </a:t>
            </a:r>
            <a:r>
              <a:rPr lang="ru-RU" sz="1800" b="1" i="1" dirty="0"/>
              <a:t>складывать </a:t>
            </a:r>
            <a:r>
              <a:rPr lang="ru-RU" sz="1800" b="1" i="1" dirty="0" smtClean="0"/>
              <a:t>вещи.</a:t>
            </a:r>
            <a:endParaRPr lang="ru-RU" sz="1800" b="1" i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i="1" dirty="0" smtClean="0"/>
              <a:t>Как </a:t>
            </a:r>
            <a:r>
              <a:rPr lang="ru-RU" sz="1800" b="1" i="1" dirty="0"/>
              <a:t>правильно готовиться ко сну и многие другие.</a:t>
            </a:r>
            <a:endParaRPr lang="ru-RU" sz="1800" b="1" i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07" y="2900343"/>
            <a:ext cx="3240020" cy="2430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030" y="951901"/>
            <a:ext cx="2356988" cy="3142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442" y="962020"/>
            <a:ext cx="2374158" cy="31655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151" y="4283688"/>
            <a:ext cx="3432416" cy="2574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06" y="4094551"/>
            <a:ext cx="3056686" cy="24716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Звук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8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682"/>
    </mc:Choice>
    <mc:Fallback xmlns="">
      <p:transition spd="slow" advTm="52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902" y="123645"/>
            <a:ext cx="11545018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04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«Цикл </a:t>
            </a:r>
            <a:r>
              <a:rPr lang="ru-RU" sz="10400" b="1" dirty="0" err="1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валеологических</a:t>
            </a:r>
            <a:r>
              <a:rPr lang="ru-RU" sz="104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 игр «Познаю себя» в рамках функционирования научно-познавательного клуба «Все обо </a:t>
            </a:r>
            <a:r>
              <a:rPr lang="ru-RU" sz="104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всем»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98164" y="861758"/>
            <a:ext cx="9312054" cy="16398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500" b="1" i="1" dirty="0" smtClean="0"/>
              <a:t>Закрепляют представления </a:t>
            </a:r>
            <a:r>
              <a:rPr lang="ru-RU" sz="1500" b="1" i="1" dirty="0"/>
              <a:t>об организме </a:t>
            </a:r>
            <a:r>
              <a:rPr lang="ru-RU" sz="1500" b="1" i="1" dirty="0" smtClean="0"/>
              <a:t>человека.</a:t>
            </a:r>
            <a:endParaRPr lang="ru-RU" sz="1500" b="1" i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500" b="1" i="1" dirty="0"/>
              <a:t>Ф</a:t>
            </a:r>
            <a:r>
              <a:rPr lang="ru-RU" sz="1500" b="1" i="1" dirty="0" smtClean="0"/>
              <a:t>ормируют </a:t>
            </a:r>
            <a:r>
              <a:rPr lang="ru-RU" sz="1500" b="1" i="1" dirty="0"/>
              <a:t>целостное представление о своём </a:t>
            </a:r>
            <a:r>
              <a:rPr lang="ru-RU" sz="1500" b="1" i="1" dirty="0" smtClean="0"/>
              <a:t>теле.</a:t>
            </a:r>
            <a:endParaRPr lang="ru-RU" sz="1500" b="1" i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500" b="1" i="1" dirty="0"/>
              <a:t>П</a:t>
            </a:r>
            <a:r>
              <a:rPr lang="ru-RU" sz="1500" b="1" i="1" dirty="0" smtClean="0"/>
              <a:t>овторяют </a:t>
            </a:r>
            <a:r>
              <a:rPr lang="ru-RU" sz="1500" b="1" i="1" dirty="0"/>
              <a:t>правила ухода за своим телом, правила оказания первой элементарной </a:t>
            </a:r>
            <a:r>
              <a:rPr lang="ru-RU" sz="1500" b="1" i="1" dirty="0" smtClean="0"/>
              <a:t>помощи.</a:t>
            </a:r>
            <a:endParaRPr lang="ru-RU" sz="1500" b="1" i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500" b="1" i="1" dirty="0"/>
              <a:t>П</a:t>
            </a:r>
            <a:r>
              <a:rPr lang="ru-RU" sz="1500" b="1" i="1" dirty="0" smtClean="0"/>
              <a:t>олучают </a:t>
            </a:r>
            <a:r>
              <a:rPr lang="ru-RU" sz="1500" b="1" i="1" dirty="0"/>
              <a:t>знания о том, что полезно, а что вредно для </a:t>
            </a:r>
            <a:r>
              <a:rPr lang="ru-RU" sz="1500" b="1" i="1" dirty="0" smtClean="0"/>
              <a:t>организма.</a:t>
            </a:r>
            <a:endParaRPr lang="ru-RU" sz="1500" b="1" i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500" b="1" i="1" dirty="0"/>
              <a:t>П</a:t>
            </a:r>
            <a:r>
              <a:rPr lang="ru-RU" sz="1500" b="1" i="1" dirty="0" smtClean="0"/>
              <a:t>олучают </a:t>
            </a:r>
            <a:r>
              <a:rPr lang="ru-RU" sz="1500" b="1" i="1" dirty="0"/>
              <a:t>представление о вредных человеческих привычках и их пагубном влиянии на организм.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67" y="2346291"/>
            <a:ext cx="3381555" cy="25361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218" y="948871"/>
            <a:ext cx="2329132" cy="31055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261" y="2239192"/>
            <a:ext cx="3338422" cy="25801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856" y="4727122"/>
            <a:ext cx="2729231" cy="20469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535" y="4212951"/>
            <a:ext cx="3108385" cy="23312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660" y="4727122"/>
            <a:ext cx="2760453" cy="20703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Звук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83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474"/>
    </mc:Choice>
    <mc:Fallback xmlns="">
      <p:transition spd="slow" advTm="52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902" y="123645"/>
            <a:ext cx="10601864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</a:t>
            </a:r>
            <a:r>
              <a:rPr lang="ru-RU" sz="12000" b="1" dirty="0" err="1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Нейро-квест</a:t>
            </a:r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 игры»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22059" y="672860"/>
            <a:ext cx="9381066" cy="21911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Нейро-квест</a:t>
            </a:r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игры состоят из интересных </a:t>
            </a:r>
            <a:r>
              <a:rPr lang="ru-RU" sz="2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упражнений: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200" b="1" i="1" dirty="0" smtClean="0"/>
              <a:t>Дыхательная гимнастика.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200" b="1" i="1" dirty="0" smtClean="0"/>
              <a:t>Пальчиковая гимнастика.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200" b="1" i="1" dirty="0" smtClean="0"/>
              <a:t>Упражнения </a:t>
            </a:r>
            <a:r>
              <a:rPr lang="ru-RU" sz="2200" b="1" i="1" dirty="0"/>
              <a:t>на переключение с одной деятельности на другую </a:t>
            </a:r>
            <a:r>
              <a:rPr lang="ru-RU" sz="2200" b="1" i="1" dirty="0" smtClean="0"/>
              <a:t>.</a:t>
            </a:r>
            <a:endParaRPr lang="ru-RU" b="1" i="1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200" b="1" i="1" dirty="0" err="1" smtClean="0"/>
              <a:t>Нейрофитнес</a:t>
            </a:r>
            <a:r>
              <a:rPr lang="ru-RU" sz="2200" b="1" i="1" dirty="0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200" b="1" i="1" dirty="0" smtClean="0"/>
              <a:t>Игры в команде.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200" b="1" i="1" dirty="0" smtClean="0"/>
              <a:t>Упражнения для улучшения осанки.</a:t>
            </a:r>
            <a:endParaRPr lang="ru-RU" sz="2200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650" y="4188451"/>
            <a:ext cx="3290112" cy="24772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62" y="2932981"/>
            <a:ext cx="3883908" cy="29243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706" y="1997341"/>
            <a:ext cx="4556478" cy="21002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Звук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06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626"/>
    </mc:Choice>
    <mc:Fallback xmlns="">
      <p:transition spd="slow" advTm="706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0166" y="244415"/>
            <a:ext cx="10601864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32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</a:t>
            </a:r>
            <a:r>
              <a:rPr lang="ru-RU" sz="13200" b="1" dirty="0" err="1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Нейро-квест</a:t>
            </a:r>
            <a:r>
              <a:rPr lang="ru-RU" sz="132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 игры»</a:t>
            </a:r>
            <a:r>
              <a:rPr lang="ru-RU" sz="13200" dirty="0" smtClean="0"/>
              <a:t/>
            </a:r>
            <a:br>
              <a:rPr lang="ru-RU" sz="13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22059" y="672860"/>
            <a:ext cx="9381066" cy="21911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2200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973" y="871268"/>
            <a:ext cx="2550470" cy="4544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97" y="990602"/>
            <a:ext cx="5446237" cy="2513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833" y="1768416"/>
            <a:ext cx="2192393" cy="4750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46" y="3910061"/>
            <a:ext cx="5446237" cy="2513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Звук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2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37"/>
    </mc:Choice>
    <mc:Fallback xmlns="">
      <p:transition spd="slow" advTm="245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902" y="123645"/>
            <a:ext cx="10601864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«Многосерийное путешествие в страну Логика»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89147" y="552089"/>
            <a:ext cx="9786506" cy="246715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Обладает </a:t>
            </a:r>
            <a:r>
              <a:rPr lang="ru-RU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рядом преимуществ</a:t>
            </a:r>
            <a:r>
              <a:rPr lang="ru-RU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:</a:t>
            </a:r>
          </a:p>
          <a:p>
            <a:pPr>
              <a:lnSpc>
                <a:spcPct val="120000"/>
              </a:lnSpc>
            </a:pPr>
            <a:endParaRPr lang="ru-RU" sz="2400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400" b="1" i="1" dirty="0" err="1" smtClean="0"/>
              <a:t>Многосерийность</a:t>
            </a:r>
            <a:r>
              <a:rPr lang="ru-RU" sz="2400" b="1" i="1" dirty="0" smtClean="0"/>
              <a:t> </a:t>
            </a:r>
            <a:r>
              <a:rPr lang="ru-RU" sz="2400" b="1" i="1" dirty="0"/>
              <a:t>– не ограничивает течение игрового процесса временными рамками (интересно – дети продолжают играть, устали –сменили одно занятие на другое</a:t>
            </a:r>
            <a:r>
              <a:rPr lang="ru-RU" sz="2400" b="1" i="1" dirty="0" smtClean="0"/>
              <a:t>).</a:t>
            </a:r>
            <a:endParaRPr lang="ru-RU" sz="2400" b="1" i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i="1" dirty="0" smtClean="0"/>
              <a:t>Логическая </a:t>
            </a:r>
            <a:r>
              <a:rPr lang="ru-RU" sz="2400" b="1" i="1" dirty="0"/>
              <a:t>связка сюжета одной серии путешествия с другой – обеспечивает понимание детьми игрового процесса без дополнительных объяснений правил (достаточно однажды ввести детей в курс дела, и в последствие не менять правила</a:t>
            </a:r>
            <a:r>
              <a:rPr lang="ru-RU" sz="2400" b="1" i="1" dirty="0" smtClean="0"/>
              <a:t>).</a:t>
            </a:r>
            <a:endParaRPr lang="ru-RU" sz="2400" b="1" i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i="1" dirty="0" smtClean="0"/>
              <a:t>«</a:t>
            </a:r>
            <a:r>
              <a:rPr lang="ru-RU" sz="2400" b="1" i="1" dirty="0"/>
              <a:t>Участие» в игровом процессе знакомых героев – раскрепощает участников игры, (формирует свободу выбора, объединяет в решении поставленных задач</a:t>
            </a:r>
            <a:r>
              <a:rPr lang="ru-RU" sz="2400" b="1" i="1" dirty="0" smtClean="0"/>
              <a:t>).</a:t>
            </a:r>
            <a:endParaRPr lang="ru-RU" sz="2400" b="1" i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i="1" dirty="0"/>
              <a:t>	Уверенность в обязательном продолжении путешествия – провоцирует детей придумывать собственные задания на основе полученного опыта</a:t>
            </a:r>
            <a:r>
              <a:rPr lang="ru-RU" sz="2400" b="1" i="1" dirty="0" smtClean="0"/>
              <a:t>.</a:t>
            </a:r>
            <a:endParaRPr lang="ru-RU" sz="2400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755" y="2829465"/>
            <a:ext cx="2950234" cy="39336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686" y="2829466"/>
            <a:ext cx="5152765" cy="38645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92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56"/>
    </mc:Choice>
    <mc:Fallback xmlns="">
      <p:transition spd="slow" advTm="63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41539" y="235788"/>
            <a:ext cx="10601864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«Многосерийное путешествие в страну Логика»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41" y="1250828"/>
            <a:ext cx="3849538" cy="51327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864" y="1535499"/>
            <a:ext cx="6084498" cy="45633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7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8"/>
    </mc:Choice>
    <mc:Fallback xmlns="">
      <p:transition spd="slow" advTm="204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902" y="123645"/>
            <a:ext cx="10601864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20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«Деловая  игра»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01290" y="556402"/>
            <a:ext cx="10364476" cy="29674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7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Как средство </a:t>
            </a:r>
            <a:r>
              <a:rPr lang="ru-RU" sz="27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закрепления пройденного материала </a:t>
            </a:r>
            <a:endParaRPr lang="ru-RU" sz="2700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ru-RU" sz="27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на занятиях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334" y="1161688"/>
            <a:ext cx="3393057" cy="25447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07" y="1461641"/>
            <a:ext cx="5591327" cy="25685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70" y="4200527"/>
            <a:ext cx="5540852" cy="25453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445" y="2320238"/>
            <a:ext cx="2564878" cy="34198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297" y="3956647"/>
            <a:ext cx="3307130" cy="24803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7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61"/>
    </mc:Choice>
    <mc:Fallback xmlns="">
      <p:transition spd="slow" advTm="375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902" y="123645"/>
            <a:ext cx="10601864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20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«Деловая игра»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96181" y="759124"/>
            <a:ext cx="9786506" cy="14406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742950" indent="-742950">
              <a:buFont typeface="+mj-lt"/>
              <a:buAutoNum type="arabicParenR"/>
            </a:pPr>
            <a:r>
              <a:rPr lang="ru-RU" sz="2000" b="1" i="1" dirty="0" smtClean="0"/>
              <a:t>Оглашение </a:t>
            </a:r>
            <a:r>
              <a:rPr lang="ru-RU" sz="2000" b="1" i="1" dirty="0"/>
              <a:t>названия </a:t>
            </a:r>
            <a:r>
              <a:rPr lang="ru-RU" sz="2000" b="1" i="1" dirty="0" smtClean="0"/>
              <a:t>игры.</a:t>
            </a:r>
            <a:endParaRPr lang="ru-RU" sz="2000" b="1" i="1" dirty="0"/>
          </a:p>
          <a:p>
            <a:pPr marL="742950" indent="-742950">
              <a:buFont typeface="+mj-lt"/>
              <a:buAutoNum type="arabicParenR"/>
            </a:pPr>
            <a:r>
              <a:rPr lang="ru-RU" sz="2000" b="1" i="1" dirty="0" smtClean="0"/>
              <a:t>Краткая </a:t>
            </a:r>
            <a:r>
              <a:rPr lang="ru-RU" sz="2000" b="1" i="1" dirty="0"/>
              <a:t>вступительная </a:t>
            </a:r>
            <a:r>
              <a:rPr lang="ru-RU" sz="2000" b="1" i="1" dirty="0" smtClean="0"/>
              <a:t>беседа.</a:t>
            </a:r>
            <a:endParaRPr lang="ru-RU" sz="2000" b="1" i="1" dirty="0"/>
          </a:p>
          <a:p>
            <a:pPr marL="742950" indent="-742950">
              <a:buFont typeface="+mj-lt"/>
              <a:buAutoNum type="arabicParenR"/>
            </a:pPr>
            <a:r>
              <a:rPr lang="ru-RU" sz="2000" b="1" i="1" dirty="0" smtClean="0"/>
              <a:t>Сама </a:t>
            </a:r>
            <a:r>
              <a:rPr lang="ru-RU" sz="2000" b="1" i="1" dirty="0"/>
              <a:t>игра – вопросы, задания, практическое </a:t>
            </a:r>
            <a:r>
              <a:rPr lang="ru-RU" sz="2000" b="1" i="1" dirty="0" smtClean="0"/>
              <a:t>исполнение.</a:t>
            </a:r>
            <a:endParaRPr lang="ru-RU" sz="2000" b="1" i="1" dirty="0"/>
          </a:p>
          <a:p>
            <a:pPr marL="742950" indent="-742950">
              <a:buFont typeface="+mj-lt"/>
              <a:buAutoNum type="arabicParenR"/>
            </a:pPr>
            <a:r>
              <a:rPr lang="ru-RU" sz="2000" b="1" i="1" dirty="0" smtClean="0"/>
              <a:t>Подведение </a:t>
            </a:r>
            <a:r>
              <a:rPr lang="ru-RU" sz="2000" b="1" i="1" dirty="0"/>
              <a:t>итогов, определение </a:t>
            </a:r>
            <a:r>
              <a:rPr lang="ru-RU" sz="2000" b="1" i="1" dirty="0" smtClean="0"/>
              <a:t>победителей.</a:t>
            </a:r>
            <a:endParaRPr lang="ru-RU" sz="2000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230" y="2527539"/>
            <a:ext cx="4494362" cy="3370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30" y="2527539"/>
            <a:ext cx="4494362" cy="3370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5430" y="2286000"/>
            <a:ext cx="2420672" cy="35694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Звук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9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43"/>
    </mc:Choice>
    <mc:Fallback xmlns="">
      <p:transition spd="slow" advTm="83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45057" y="83303"/>
            <a:ext cx="10601864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20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Обучающие </a:t>
            </a:r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игровые пособия </a:t>
            </a:r>
            <a:endParaRPr lang="ru-RU" sz="12000" b="1" dirty="0" smtClean="0">
              <a:ln w="95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Dubai Medium" panose="020B0603030403030204" pitchFamily="34" charset="-78"/>
            </a:endParaRPr>
          </a:p>
          <a:p>
            <a:pPr algn="ctr"/>
            <a:r>
              <a:rPr lang="ru-RU" sz="120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МОУ </a:t>
            </a:r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Детского сада № 117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446" y="1150103"/>
            <a:ext cx="3189479" cy="31947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87" y="1012080"/>
            <a:ext cx="3761905" cy="27428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834" y="3858943"/>
            <a:ext cx="4140679" cy="31055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4739" y="2952760"/>
            <a:ext cx="3460408" cy="35721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13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11"/>
    </mc:Choice>
    <mc:Fallback xmlns="">
      <p:transition spd="slow" advTm="297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8022" y="144492"/>
            <a:ext cx="10601864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20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Обучающие </a:t>
            </a:r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игровые пособия </a:t>
            </a:r>
            <a:endParaRPr lang="ru-RU" sz="12000" b="1" dirty="0" smtClean="0">
              <a:ln w="95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Dubai Medium" panose="020B0603030403030204" pitchFamily="34" charset="-78"/>
            </a:endParaRPr>
          </a:p>
          <a:p>
            <a:pPr algn="ctr"/>
            <a:r>
              <a:rPr lang="ru-RU" sz="120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МОУ </a:t>
            </a:r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Детского сада № 117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6" y="1078301"/>
            <a:ext cx="2467154" cy="2760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109" y="1078301"/>
            <a:ext cx="3618303" cy="2713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468" y="4008408"/>
            <a:ext cx="3600091" cy="27000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24" y="1078301"/>
            <a:ext cx="2635010" cy="35133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2" y="4230416"/>
            <a:ext cx="3410309" cy="25577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180" y="1078301"/>
            <a:ext cx="2298580" cy="30647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77" y="4262765"/>
            <a:ext cx="3367177" cy="2525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Звук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45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052"/>
    </mc:Choice>
    <mc:Fallback>
      <p:transition spd="slow" advTm="550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74452" y="874143"/>
            <a:ext cx="10601864" cy="396527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0" b="1" dirty="0" smtClean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cs typeface="Dubai Medium" panose="020B0603030403030204" pitchFamily="34" charset="-78"/>
              </a:rPr>
              <a:t>Спасибо</a:t>
            </a:r>
            <a:endParaRPr lang="ru-RU" sz="40000" b="1" dirty="0">
              <a:ln w="0"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cs typeface="Dubai Medium" panose="020B0603030403030204" pitchFamily="34" charset="-78"/>
            </a:endParaRPr>
          </a:p>
          <a:p>
            <a:pPr algn="ctr"/>
            <a:r>
              <a:rPr lang="ru-RU" sz="40000" b="1" dirty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cs typeface="Dubai Medium" panose="020B0603030403030204" pitchFamily="34" charset="-78"/>
              </a:rPr>
              <a:t>за</a:t>
            </a:r>
          </a:p>
          <a:p>
            <a:pPr algn="ctr"/>
            <a:r>
              <a:rPr lang="ru-RU" sz="40000" b="1" dirty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cs typeface="Dubai Medium" panose="020B0603030403030204" pitchFamily="34" charset="-78"/>
              </a:rPr>
              <a:t>внимание!</a:t>
            </a:r>
          </a:p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125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84"/>
    </mc:Choice>
    <mc:Fallback>
      <p:transition spd="slow" advTm="3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410</TotalTime>
  <Words>715</Words>
  <Application>Microsoft Office PowerPoint</Application>
  <PresentationFormat>Широкоэкранный</PresentationFormat>
  <Paragraphs>91</Paragraphs>
  <Slides>18</Slides>
  <Notes>0</Notes>
  <HiddenSlides>0</HiddenSlides>
  <MMClips>18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Dubai Medium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Педагогические технологии, реализуемые в МОУ Детском саду № 117:  </vt:lpstr>
      <vt:lpstr>Цель игровой технологии – не менять ребёнка и не переделывать его,  не учить его каким-то специальным поведенческим навыкам,  а дать возможность «прожить» в игре волнующие его ситуации  при полном внимании и сопереживании взрослого.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Пользователь</cp:lastModifiedBy>
  <cp:revision>65</cp:revision>
  <dcterms:created xsi:type="dcterms:W3CDTF">2024-10-08T09:06:56Z</dcterms:created>
  <dcterms:modified xsi:type="dcterms:W3CDTF">2024-10-16T12:17:39Z</dcterms:modified>
</cp:coreProperties>
</file>